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31"/>
  </p:notesMasterIdLst>
  <p:sldIdLst>
    <p:sldId id="256" r:id="rId2"/>
    <p:sldId id="257" r:id="rId3"/>
    <p:sldId id="349" r:id="rId4"/>
    <p:sldId id="259" r:id="rId5"/>
    <p:sldId id="260" r:id="rId6"/>
    <p:sldId id="262" r:id="rId7"/>
    <p:sldId id="350" r:id="rId8"/>
    <p:sldId id="264" r:id="rId9"/>
    <p:sldId id="265" r:id="rId10"/>
    <p:sldId id="266" r:id="rId11"/>
    <p:sldId id="351" r:id="rId12"/>
    <p:sldId id="353" r:id="rId13"/>
    <p:sldId id="352" r:id="rId14"/>
    <p:sldId id="354" r:id="rId15"/>
    <p:sldId id="355" r:id="rId16"/>
    <p:sldId id="356" r:id="rId17"/>
    <p:sldId id="324" r:id="rId18"/>
    <p:sldId id="360" r:id="rId19"/>
    <p:sldId id="359" r:id="rId20"/>
    <p:sldId id="361" r:id="rId21"/>
    <p:sldId id="358" r:id="rId22"/>
    <p:sldId id="362" r:id="rId23"/>
    <p:sldId id="263" r:id="rId24"/>
    <p:sldId id="363" r:id="rId25"/>
    <p:sldId id="365" r:id="rId26"/>
    <p:sldId id="366" r:id="rId27"/>
    <p:sldId id="367" r:id="rId28"/>
    <p:sldId id="368" r:id="rId29"/>
    <p:sldId id="3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5918"/>
  </p:normalViewPr>
  <p:slideViewPr>
    <p:cSldViewPr snapToGrid="0" snapToObjects="1">
      <p:cViewPr varScale="1">
        <p:scale>
          <a:sx n="118" d="100"/>
          <a:sy n="118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B40A8-FF9E-7A43-B733-0884019D65CC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408F6-4B9C-F649-ACAF-F3EAC05C3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95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Bonan</a:t>
            </a:r>
            <a:r>
              <a:rPr lang="en-US" dirty="0"/>
              <a:t> (2019): “precise way to model leaf phenology is highly uncertain”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6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41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48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9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51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99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based models have to use stochastic representation of tree heterogeneity within the canopy because they cannot know where all the trees are…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ORCHIDEE, T0 is −5 ◦C, and the GDD sum is calculated from the beginning of the dormancy period, which starts when the leaves were lost or when GPP decreased below a certain threshold.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“chilling requirement”: i.e. their physiology requires cold temperatures to trigger the mechanism that will allow budburst to occur (e.g.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Orlandi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2004). This ensures that the dormancy has been broken after a required cold period, and thus prevents a too-early awakening. The Number of Chilling Days (NCD) GDD model initiates leaf onset earlier with an increase in the number of chilling days, defined as a day with a daily mean air temperature below a PFT-dependent threshold accumulated after a given starting date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NCD_GDD model used for temperate and boreal broadleaved deciduous trees in ORCHIDEE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37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59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Photoperiod/daylength not included in ORCHIDEE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48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92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ORCHIDEE the NGD model is for arctic and boreal ecosystems</a:t>
            </a:r>
            <a:endParaRPr lang="en-US" dirty="0"/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408F6-4B9C-F649-ACAF-F3EAC05C31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5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4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2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F5B-A4E0-624C-8DF0-E8ADF23B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C3D3-C4E8-BD41-AFD8-1FC0ACBC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AB1C-470F-A849-96A4-FD98F036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E865-3478-CB4B-BF0A-B90282EB5AE4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A52CE-E45A-6942-8A82-9E2A8FA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DB75-C419-0940-8DBB-E42F7832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A723-63BF-2C4D-8107-3A724E5C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0692-3001-D843-8BCD-97CB71B5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41A5-9557-6D4B-AEDB-60FECBD2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7683-555C-6B47-B4A5-00DD16AA4EDA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92BB-FC6A-6D48-B1A0-91750745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46DE7-D805-B044-B101-9F80724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52DE-B920-DB4D-A4A4-9B1C0B994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3613A-A37E-0047-ACCA-341635D68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EF37-172A-1C41-8ADF-5711BFE9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A9FC-0532-F64C-9B31-6BC2B284EB5B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5F5C-4305-8947-AFAF-6F9D9AB1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093C-716C-C743-AD8A-F220A49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986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7431-5EF7-9747-BBE4-637F44F2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7DB4-90B4-3C46-AE08-4C224376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B29C-619D-0145-BA7B-609D2131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D712-9E52-9745-8AF3-E9755BE10331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BBC9-8AF4-FE4D-AD9A-917D46A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BBC76-4973-DB4B-8043-289DBFE7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55B-2960-F041-92C0-96C707B8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58CE-F6FF-4D43-BBD1-9CD75BB8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A0EA-D309-AF4B-8A67-D6BBAEA5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F4C2B-CF3A-C04D-A32B-C97436850FA5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28320-731F-B74E-BDE2-FA1EA966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E70F-CF70-A04E-A5F4-C9EDA4E0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6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8B4E-AC70-3942-8B3F-041E51BF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E2D3-34B0-834D-A6DD-16061AC27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36D6-FF91-D94F-B8F0-DA5915076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63E09-30C2-0543-AD73-722C423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8D717-601D-6A40-B353-6B8260E990BE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A2A5-0E52-B649-AE1E-F47E0D1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36216-32F3-3448-B3C1-A72CB551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F595-270E-3349-97E2-9042D185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ECC8F-ED59-DF42-911E-B439A231F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9BFFA-7C8E-4244-90DB-D3ACFC06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68FA0-015D-D94E-A8C8-8DCE727B2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C045-D1EF-D344-AD16-703ABD1D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16D1D-17AF-E24E-AA6C-B773AB6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E6B5-EDED-5341-8BBF-133A40099924}" type="datetime1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56EA7-DE7D-3548-8829-757A0EF5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0645E-4930-C143-9329-D2CCCE26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D7EB-D2B4-674B-A67E-35EDCC9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610BF-7365-6840-95A6-E7D863E2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8E60B-1370-5340-BDDE-97D15743CFF9}" type="datetime1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9642-C33F-974D-A887-1FDC0BA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D7ABB-EA43-1643-8BCA-E49D2B4E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1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9B202-0ED4-3C47-9950-39722B8B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E8F9C-ECE8-234A-9E62-D008BC1ABE6B}" type="datetime1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E5EEA-B848-F54F-A3DA-A0083DB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22F8-7DEE-2D4D-B01D-64B82477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4907-72C7-DD47-B919-8F91AF0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7C4B-C6BA-9246-9610-31E5BD3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11F33-A4BD-A940-8D17-CF40ABE6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B8CAB-2AC9-0E49-BC72-2EBF0559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0F04-FD74-D240-82D7-20BB1FFED4EE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8EF9-62BE-A741-A277-C682237C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2E167-054E-3B4E-A567-05602DB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74A3-45F2-FC45-97FA-38EB01B0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98FC3-328A-744A-A0A7-817A7009E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F678-EB11-A749-A316-BD712345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0BAC-574F-DB4D-A727-3A08248C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22C9-BD3A-F44C-971D-50C0D2963556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608D6-C066-5948-BF6B-7D921564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72929-8984-C741-B0EB-094D09B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971C8-8785-0647-96E5-01CCC56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0A96-6ED6-8849-8BED-FE59176F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E17C-8D94-8046-B4FD-FE2276410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DB36-147E-7C43-95BE-52B32FAADC12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FFE6-8A3F-1E43-8F2C-72E23C3D5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D274-52A9-844B-95F7-04E516E34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fcg.forestry.ubc.ca/projects/climate-data/climatebc-and-bioclimatic-envelope-modelling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usanpn.org/news/sp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pdaac.usgs.gov/products/mcd15a3hv006/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A100A2-25C1-DB42-9AF3-A2A5DE7C5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7289"/>
            <a:ext cx="9144000" cy="1655762"/>
          </a:xfrm>
        </p:spPr>
        <p:txBody>
          <a:bodyPr/>
          <a:lstStyle/>
          <a:p>
            <a:r>
              <a:rPr lang="en-US" dirty="0"/>
              <a:t>Instructor</a:t>
            </a:r>
            <a:r>
              <a:rPr lang="en-US"/>
              <a:t>: Dr </a:t>
            </a:r>
            <a:r>
              <a:rPr lang="en-US" dirty="0"/>
              <a:t>Natasha </a:t>
            </a:r>
            <a:r>
              <a:rPr lang="en-US" dirty="0" err="1"/>
              <a:t>MacBean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B720A1-8CAE-DE48-A600-96359F594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8785"/>
            <a:ext cx="12192000" cy="2387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/>
              <a:t>G481/581 </a:t>
            </a:r>
            <a:r>
              <a:rPr lang="en-US" sz="4400" dirty="0"/>
              <a:t>Terrestrial Ecosystem Modeling</a:t>
            </a:r>
            <a:br>
              <a:rPr lang="en-US" dirty="0"/>
            </a:br>
            <a:r>
              <a:rPr lang="en-US" b="1" dirty="0"/>
              <a:t>Vegetation Processes in TEMs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ACBA2-98BD-4D46-99E1-08498CBD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7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Growing degree day (GDD) model (</a:t>
            </a:r>
            <a:r>
              <a:rPr lang="en-US" sz="2000" dirty="0" err="1"/>
              <a:t>Chuine</a:t>
            </a:r>
            <a:r>
              <a:rPr lang="en-US" sz="2000" dirty="0"/>
              <a:t>, 2000):</a:t>
            </a:r>
          </a:p>
          <a:p>
            <a:r>
              <a:rPr lang="en-US" sz="2000" dirty="0"/>
              <a:t>Sums temperatures above a given temperature threshold, T</a:t>
            </a:r>
            <a:r>
              <a:rPr lang="en-US" sz="2000" baseline="-25000" dirty="0"/>
              <a:t>0</a:t>
            </a:r>
            <a:r>
              <a:rPr lang="en-US" sz="2000" dirty="0"/>
              <a:t> (for example 0 ◦ C), starting at a given date (for example the first of January in the Northern Hemisphere). </a:t>
            </a:r>
          </a:p>
          <a:p>
            <a:r>
              <a:rPr lang="en-US" sz="2000" dirty="0"/>
              <a:t>Onset of leaves starts when the GDD reaches a plant/PFT-specific threshold</a:t>
            </a:r>
          </a:p>
          <a:p>
            <a:pPr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Variations on this theme:</a:t>
            </a:r>
          </a:p>
          <a:p>
            <a:pPr lvl="1">
              <a:buFont typeface="Wingdings" pitchFamily="2" charset="2"/>
              <a:buChar char="Ø"/>
            </a:pPr>
            <a:r>
              <a:rPr lang="en-US" sz="1800" dirty="0">
                <a:solidFill>
                  <a:schemeClr val="accent6"/>
                </a:solidFill>
              </a:rPr>
              <a:t>Number of chilling days (NCD) </a:t>
            </a:r>
            <a:r>
              <a:rPr lang="en-US" sz="1800" dirty="0">
                <a:solidFill>
                  <a:schemeClr val="accent6"/>
                </a:solidFill>
                <a:sym typeface="Wingdings" pitchFamily="2" charset="2"/>
              </a:rPr>
              <a:t> ”chilling requirement needed”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B399FA-AD93-9046-B79C-80B07DD14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903" y="5256212"/>
            <a:ext cx="4775200" cy="12827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42FA111-8663-7B4E-AD02-A4939ECD2FC7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F25652-2F60-EC4F-BC46-CCBEB0A69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5F34AC-2BFA-9C4F-8DC9-8A53A5C1FE99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1286DA-0C90-964B-9EE0-17357C4F2293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3DF06E2-214D-9749-9945-B11B9D1F418A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E23699-FA2F-E14A-8AE2-964536FEACAA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70DC5FD-3B86-B04B-BE55-995E6FD644DE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E1B6DE-CCDB-1742-BAE3-05600E769599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130EE0-ADAD-E243-B477-B2F279267132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109446-03C3-A749-9541-6CFDA62CAEFC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7371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Number of Growing Days (NGD):</a:t>
            </a:r>
          </a:p>
          <a:p>
            <a:r>
              <a:rPr lang="en-US" sz="2000" dirty="0">
                <a:sym typeface="Wingdings" pitchFamily="2" charset="2"/>
              </a:rPr>
              <a:t>Days with a mean daily temperature above the threshold temperature, T0 (−5 ◦C), has exceeded a PFT-dependent threshold (</a:t>
            </a:r>
            <a:r>
              <a:rPr lang="en-US" sz="2000" dirty="0" err="1">
                <a:sym typeface="Wingdings" pitchFamily="2" charset="2"/>
              </a:rPr>
              <a:t>NGD</a:t>
            </a:r>
            <a:r>
              <a:rPr lang="en-US" sz="2000" baseline="-25000" dirty="0" err="1">
                <a:sym typeface="Wingdings" pitchFamily="2" charset="2"/>
              </a:rPr>
              <a:t>threshold</a:t>
            </a:r>
            <a:r>
              <a:rPr lang="en-US" sz="2000" dirty="0">
                <a:sym typeface="Wingdings" pitchFamily="2" charset="2"/>
              </a:rPr>
              <a:t>). </a:t>
            </a:r>
          </a:p>
          <a:p>
            <a:r>
              <a:rPr lang="en-US" sz="2000" dirty="0">
                <a:sym typeface="Wingdings" pitchFamily="2" charset="2"/>
              </a:rPr>
              <a:t>NGD is calculated from the beginning of the dormancy period.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0C271C-2409-6140-8F64-F44B365CCCE0}"/>
              </a:ext>
            </a:extLst>
          </p:cNvPr>
          <p:cNvSpPr txBox="1">
            <a:spLocks/>
          </p:cNvSpPr>
          <p:nvPr/>
        </p:nvSpPr>
        <p:spPr>
          <a:xfrm>
            <a:off x="245613" y="747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Ways to represent phenology in models: leaf onset</a:t>
            </a:r>
            <a:endParaRPr lang="en-US" sz="4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9DD95F-65FB-FF42-A6C7-8018E1153619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D79056-530D-D941-ACB2-B8A833969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FFFD22-80AD-7E4D-9683-5B4F5E042202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C7378C7-CAE1-9343-B59D-83C576E8A2D7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E762F2-3869-4348-A710-5E99D0F44616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AAC5D3-AABD-AB43-AC6F-83334A52B602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9F569EE-7FED-B046-9E3D-EE3E34625B9B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F19638B-E2CC-C64C-9A8E-F4AE2D55A3BA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9020B9A-93AD-B84C-B26E-E1F03BCF4CE4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DC68953-2A87-4B4C-8F6B-868EA6A86F8E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2396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50116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000" dirty="0"/>
              <a:t>Moisture thresholds:</a:t>
            </a:r>
          </a:p>
          <a:p>
            <a:r>
              <a:rPr lang="en-US" sz="2000" dirty="0">
                <a:sym typeface="Wingdings" pitchFamily="2" charset="2"/>
              </a:rPr>
              <a:t>E.g. moisture minimum </a:t>
            </a:r>
            <a:r>
              <a:rPr lang="en-US" sz="2000" dirty="0" err="1">
                <a:sym typeface="Wingdings" pitchFamily="2" charset="2"/>
              </a:rPr>
              <a:t>oc</a:t>
            </a:r>
            <a:r>
              <a:rPr lang="en-US" sz="2000" dirty="0">
                <a:sym typeface="Wingdings" pitchFamily="2" charset="2"/>
              </a:rPr>
              <a:t>- </a:t>
            </a:r>
            <a:r>
              <a:rPr lang="en-US" sz="2000" dirty="0" err="1">
                <a:sym typeface="Wingdings" pitchFamily="2" charset="2"/>
              </a:rPr>
              <a:t>curred</a:t>
            </a:r>
            <a:r>
              <a:rPr lang="en-US" sz="2000" dirty="0">
                <a:sym typeface="Wingdings" pitchFamily="2" charset="2"/>
              </a:rPr>
              <a:t> a sufficiently long time ago, as specified by a PFT- dependent threshold parameter (</a:t>
            </a:r>
            <a:r>
              <a:rPr lang="en-US" sz="2000" dirty="0" err="1">
                <a:sym typeface="Wingdings" pitchFamily="2" charset="2"/>
              </a:rPr>
              <a:t>Moist</a:t>
            </a:r>
            <a:r>
              <a:rPr lang="en-US" sz="2000" baseline="-25000" dirty="0" err="1">
                <a:sym typeface="Wingdings" pitchFamily="2" charset="2"/>
              </a:rPr>
              <a:t>Tmin</a:t>
            </a:r>
            <a:r>
              <a:rPr lang="en-US" sz="2000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OR moisture amount greater than a PFT-specific threshold</a:t>
            </a:r>
          </a:p>
          <a:p>
            <a:r>
              <a:rPr lang="en-US" sz="2000" dirty="0">
                <a:sym typeface="Wingdings" pitchFamily="2" charset="2"/>
              </a:rPr>
              <a:t>Much simpler…</a:t>
            </a:r>
          </a:p>
          <a:p>
            <a:r>
              <a:rPr lang="en-US" sz="2000" dirty="0">
                <a:sym typeface="Wingdings" pitchFamily="2" charset="2"/>
              </a:rPr>
              <a:t>Less well studied than temperature thresholds</a:t>
            </a: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i="1" dirty="0">
                <a:sym typeface="Wingdings" pitchFamily="2" charset="2"/>
              </a:rPr>
              <a:t>Grasses usually a combination of temperature and moisture</a:t>
            </a: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DE578A-31CB-CD40-9CE2-9F3213AD748E}"/>
              </a:ext>
            </a:extLst>
          </p:cNvPr>
          <p:cNvSpPr txBox="1"/>
          <p:nvPr/>
        </p:nvSpPr>
        <p:spPr>
          <a:xfrm>
            <a:off x="245613" y="653891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MacBean</a:t>
            </a:r>
            <a:r>
              <a:rPr lang="en-US" sz="1400" i="1" dirty="0"/>
              <a:t> et al. (2015): Appendix 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C14BCB-0ED1-DA41-A82F-7EDDF5500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E1D0B8-C51D-1343-A86A-BD8689A2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3202828"/>
            <a:ext cx="5232400" cy="6477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41BB10-2F5A-7B41-8C29-6100B8FB62D7}"/>
              </a:ext>
            </a:extLst>
          </p:cNvPr>
          <p:cNvGrpSpPr/>
          <p:nvPr/>
        </p:nvGrpSpPr>
        <p:grpSpPr>
          <a:xfrm>
            <a:off x="6705602" y="1055881"/>
            <a:ext cx="6052967" cy="3869490"/>
            <a:chOff x="6705602" y="1055881"/>
            <a:chExt cx="6052967" cy="38694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647A884-9E12-FA46-A0DD-B702C022C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A0DFA0-343B-2240-8965-CB1825A06F2E}"/>
                </a:ext>
              </a:extLst>
            </p:cNvPr>
            <p:cNvSpPr txBox="1"/>
            <p:nvPr/>
          </p:nvSpPr>
          <p:spPr>
            <a:xfrm>
              <a:off x="10209007" y="4617594"/>
              <a:ext cx="25495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err="1"/>
                <a:t>MacBean</a:t>
              </a:r>
              <a:r>
                <a:rPr lang="en-US" sz="1400" i="1" dirty="0"/>
                <a:t> et al. (2015)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A0F721-8D2F-024A-9665-0BED2CDFF088}"/>
                </a:ext>
              </a:extLst>
            </p:cNvPr>
            <p:cNvSpPr/>
            <p:nvPr/>
          </p:nvSpPr>
          <p:spPr>
            <a:xfrm>
              <a:off x="6705602" y="2002971"/>
              <a:ext cx="1378857" cy="14260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6AAE31-E575-C340-AF27-0DD6B9980FB7}"/>
                </a:ext>
              </a:extLst>
            </p:cNvPr>
            <p:cNvSpPr/>
            <p:nvPr/>
          </p:nvSpPr>
          <p:spPr>
            <a:xfrm>
              <a:off x="10134219" y="1289956"/>
              <a:ext cx="1812168" cy="31659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C509D7E-C368-F14A-B253-0E2700EB8AF1}"/>
                </a:ext>
              </a:extLst>
            </p:cNvPr>
            <p:cNvSpPr/>
            <p:nvPr/>
          </p:nvSpPr>
          <p:spPr>
            <a:xfrm>
              <a:off x="8489366" y="1055881"/>
              <a:ext cx="1917377" cy="9744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A6AE3B-1F9E-5C49-8078-3DCBAE4AEF46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FFFB24E-C06A-DC42-9F4F-3E0E27D65184}"/>
                </a:ext>
              </a:extLst>
            </p:cNvPr>
            <p:cNvSpPr/>
            <p:nvPr/>
          </p:nvSpPr>
          <p:spPr>
            <a:xfrm>
              <a:off x="9359721" y="1771061"/>
              <a:ext cx="1145055" cy="669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57019A-5E6F-FD49-8447-30EFCFAA99AE}"/>
                </a:ext>
              </a:extLst>
            </p:cNvPr>
            <p:cNvSpPr/>
            <p:nvPr/>
          </p:nvSpPr>
          <p:spPr>
            <a:xfrm>
              <a:off x="9492510" y="2341582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3C619F0-7315-FE49-9E17-5EEE4E9E33FF}"/>
                </a:ext>
              </a:extLst>
            </p:cNvPr>
            <p:cNvSpPr/>
            <p:nvPr/>
          </p:nvSpPr>
          <p:spPr>
            <a:xfrm>
              <a:off x="9659792" y="2567926"/>
              <a:ext cx="1031572" cy="486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628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38" y="1400304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1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2400" dirty="0"/>
              <a:t>Daylength or photoperiod thresholds:</a:t>
            </a:r>
          </a:p>
          <a:p>
            <a:r>
              <a:rPr lang="en-US" sz="2400" dirty="0">
                <a:sym typeface="Wingdings" pitchFamily="2" charset="2"/>
              </a:rPr>
              <a:t>Some species appear to have evolved physiological cues to wait until there’s enough radiation</a:t>
            </a:r>
          </a:p>
          <a:p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13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13" y="7474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onset</a:t>
            </a:r>
          </a:p>
        </p:txBody>
      </p:sp>
    </p:spTree>
    <p:extLst>
      <p:ext uri="{BB962C8B-B14F-4D97-AF65-F5344CB8AC3E}">
        <p14:creationId xmlns:p14="http://schemas.microsoft.com/office/powerpoint/2010/main" val="1878522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77" y="1344706"/>
            <a:ext cx="6111240" cy="5011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modeling: Types of models</a:t>
            </a:r>
          </a:p>
          <a:p>
            <a:pPr marL="0" indent="0">
              <a:buNone/>
            </a:pPr>
            <a:endParaRPr lang="en-US" sz="900" i="1" dirty="0">
              <a:solidFill>
                <a:schemeClr val="accent6"/>
              </a:solidFill>
            </a:endParaRPr>
          </a:p>
          <a:p>
            <a:r>
              <a:rPr lang="en-US" sz="2000" dirty="0">
                <a:sym typeface="Wingdings" pitchFamily="2" charset="2"/>
              </a:rPr>
              <a:t>PFTs controlled by temperature  senescence occurs when weekly/monthly air temperature falls below a threshold</a:t>
            </a:r>
          </a:p>
          <a:p>
            <a:r>
              <a:rPr lang="en-US" sz="2000" dirty="0">
                <a:sym typeface="Wingdings" pitchFamily="2" charset="2"/>
              </a:rPr>
              <a:t>Threshold defined by long-term mean:</a:t>
            </a: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PFTs controlled by moisture: when daily moisture falls below a threshold </a:t>
            </a:r>
            <a:r>
              <a:rPr lang="en-US" sz="2000" dirty="0" err="1">
                <a:sym typeface="Wingdings" pitchFamily="2" charset="2"/>
              </a:rPr>
              <a:t>Moist</a:t>
            </a:r>
            <a:r>
              <a:rPr lang="en-US" sz="2000" baseline="-25000" dirty="0" err="1">
                <a:sym typeface="Wingdings" pitchFamily="2" charset="2"/>
              </a:rPr>
              <a:t>senes</a:t>
            </a:r>
            <a:endParaRPr lang="en-US" sz="2000" baseline="-25000" dirty="0">
              <a:sym typeface="Wingdings" pitchFamily="2" charset="2"/>
            </a:endParaRPr>
          </a:p>
          <a:p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Senescence models less well developed than leaf onset</a:t>
            </a:r>
          </a:p>
          <a:p>
            <a:endParaRPr lang="en-US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14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78" y="200479"/>
            <a:ext cx="1180124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models: leaf senescence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F62CF1-D48D-624B-8AA5-8771C0CB0F5B}"/>
              </a:ext>
            </a:extLst>
          </p:cNvPr>
          <p:cNvGrpSpPr/>
          <p:nvPr/>
        </p:nvGrpSpPr>
        <p:grpSpPr>
          <a:xfrm>
            <a:off x="6883578" y="1344706"/>
            <a:ext cx="5195598" cy="3291840"/>
            <a:chOff x="6883578" y="1344706"/>
            <a:chExt cx="5195598" cy="32918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3AD37-B264-0C4A-9CB3-6FAC79A61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3813" y="1344706"/>
              <a:ext cx="5012574" cy="329184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F09386D-412B-2F4D-A7C0-04D16438AD47}"/>
                </a:ext>
              </a:extLst>
            </p:cNvPr>
            <p:cNvSpPr/>
            <p:nvPr/>
          </p:nvSpPr>
          <p:spPr>
            <a:xfrm>
              <a:off x="6883578" y="2008073"/>
              <a:ext cx="1378857" cy="2228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F7074F-8EE7-2C45-90EC-EF0B94023645}"/>
                </a:ext>
              </a:extLst>
            </p:cNvPr>
            <p:cNvSpPr/>
            <p:nvPr/>
          </p:nvSpPr>
          <p:spPr>
            <a:xfrm>
              <a:off x="8037342" y="1766794"/>
              <a:ext cx="645886" cy="13255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523C0E-2F3B-CD42-91C3-392D45B7F946}"/>
                </a:ext>
              </a:extLst>
            </p:cNvPr>
            <p:cNvSpPr/>
            <p:nvPr/>
          </p:nvSpPr>
          <p:spPr>
            <a:xfrm>
              <a:off x="7029016" y="3653048"/>
              <a:ext cx="2710070" cy="6740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34456CC-CC4F-3045-BAFD-245E1B792EC2}"/>
                </a:ext>
              </a:extLst>
            </p:cNvPr>
            <p:cNvSpPr/>
            <p:nvPr/>
          </p:nvSpPr>
          <p:spPr>
            <a:xfrm>
              <a:off x="9858890" y="1918923"/>
              <a:ext cx="645886" cy="7513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905B6E-AD83-D34D-B925-A94C38C2AB28}"/>
                </a:ext>
              </a:extLst>
            </p:cNvPr>
            <p:cNvSpPr/>
            <p:nvPr/>
          </p:nvSpPr>
          <p:spPr>
            <a:xfrm>
              <a:off x="10562844" y="1918924"/>
              <a:ext cx="1516332" cy="1502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63093D-3691-C345-972E-3FF2662F78D2}"/>
                </a:ext>
              </a:extLst>
            </p:cNvPr>
            <p:cNvSpPr/>
            <p:nvPr/>
          </p:nvSpPr>
          <p:spPr>
            <a:xfrm>
              <a:off x="9513267" y="2655754"/>
              <a:ext cx="227348" cy="2275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6DC5810-56E7-5F4B-BC0C-22A98B962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327" y="3533028"/>
            <a:ext cx="3784600" cy="63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3D30AF-D5DC-234D-BACD-A01FABB59096}"/>
              </a:ext>
            </a:extLst>
          </p:cNvPr>
          <p:cNvSpPr txBox="1"/>
          <p:nvPr/>
        </p:nvSpPr>
        <p:spPr>
          <a:xfrm>
            <a:off x="8037342" y="5006356"/>
            <a:ext cx="3458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5"/>
                </a:solidFill>
              </a:rPr>
              <a:t>Leaf age also governs timing of senescence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99D573-A71D-D14F-B48B-43FC99BA9FA9}"/>
              </a:ext>
            </a:extLst>
          </p:cNvPr>
          <p:cNvSpPr/>
          <p:nvPr/>
        </p:nvSpPr>
        <p:spPr>
          <a:xfrm>
            <a:off x="9446697" y="1247954"/>
            <a:ext cx="1943140" cy="854387"/>
          </a:xfrm>
          <a:prstGeom prst="ellipse">
            <a:avLst/>
          </a:prstGeom>
          <a:noFill/>
          <a:ln w="28575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6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15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54FEC8-2293-4647-B94D-A2AD6D5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78" y="200479"/>
            <a:ext cx="1180124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Ways to represent phenology in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13AD37-B264-0C4A-9CB3-6FAC79A61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477" y="1717243"/>
            <a:ext cx="5848920" cy="3841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601E42-ECBD-7D4B-860B-EB1DF321FA30}"/>
              </a:ext>
            </a:extLst>
          </p:cNvPr>
          <p:cNvSpPr txBox="1"/>
          <p:nvPr/>
        </p:nvSpPr>
        <p:spPr>
          <a:xfrm>
            <a:off x="1" y="2589214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Note: rate of leaf growth and fall also parameters in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F646B-265C-EC4E-AFB2-FFB5A8831CFD}"/>
              </a:ext>
            </a:extLst>
          </p:cNvPr>
          <p:cNvSpPr txBox="1"/>
          <p:nvPr/>
        </p:nvSpPr>
        <p:spPr>
          <a:xfrm>
            <a:off x="8978157" y="3097045"/>
            <a:ext cx="33083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Parameters are often not observable and are designed to fit model to observations.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82E5B-E7ED-D34F-8F27-32C60379729F}"/>
              </a:ext>
            </a:extLst>
          </p:cNvPr>
          <p:cNvSpPr/>
          <p:nvPr/>
        </p:nvSpPr>
        <p:spPr>
          <a:xfrm>
            <a:off x="2656114" y="2336799"/>
            <a:ext cx="1741715" cy="2061029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F14030-A303-3944-AF60-8A243AAF61B1}"/>
              </a:ext>
            </a:extLst>
          </p:cNvPr>
          <p:cNvSpPr/>
          <p:nvPr/>
        </p:nvSpPr>
        <p:spPr>
          <a:xfrm>
            <a:off x="6865257" y="2280699"/>
            <a:ext cx="1943140" cy="854387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39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ECDC2-E1DF-1A41-89F2-0FD005F1D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83" y="-14517"/>
            <a:ext cx="10515600" cy="1325563"/>
          </a:xfrm>
        </p:spPr>
        <p:txBody>
          <a:bodyPr/>
          <a:lstStyle/>
          <a:p>
            <a:r>
              <a:rPr lang="en-US" dirty="0"/>
              <a:t>Canopy structure and radiative transfer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ACB0F-30D4-284E-8F6E-A2693E264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313" y="6461418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00931-D365-D648-9167-C61FE2C8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2" t="24944" r="57153" b="55934"/>
          <a:stretch/>
        </p:blipFill>
        <p:spPr>
          <a:xfrm>
            <a:off x="1578802" y="2134855"/>
            <a:ext cx="1626475" cy="1710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8B9DF8-097B-3549-858A-2F667CF60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066" b="77092"/>
          <a:stretch/>
        </p:blipFill>
        <p:spPr>
          <a:xfrm>
            <a:off x="9582339" y="0"/>
            <a:ext cx="2609661" cy="15567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420E7D-6ACA-4245-9906-57BABDBA2A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68" t="61601"/>
          <a:stretch/>
        </p:blipFill>
        <p:spPr>
          <a:xfrm>
            <a:off x="2197311" y="3777192"/>
            <a:ext cx="7265802" cy="2817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BD069-0F4E-2B4E-A047-B39E8629D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02" t="26601" r="19373" b="56039"/>
          <a:stretch/>
        </p:blipFill>
        <p:spPr>
          <a:xfrm>
            <a:off x="6905468" y="2245937"/>
            <a:ext cx="1549679" cy="14797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81E8FD-6509-4F4E-ABA8-0FD19098E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34198" r="73240" b="36257"/>
          <a:stretch/>
        </p:blipFill>
        <p:spPr>
          <a:xfrm>
            <a:off x="3153690" y="2357418"/>
            <a:ext cx="1404018" cy="1355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18A37D-2877-9446-8F45-25A97A189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86" t="31976" r="34707" b="36054"/>
          <a:stretch/>
        </p:blipFill>
        <p:spPr>
          <a:xfrm>
            <a:off x="8455147" y="2297483"/>
            <a:ext cx="1416350" cy="14797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E6D5B0-EC83-6E44-AD6A-6A5143AFAC55}"/>
              </a:ext>
            </a:extLst>
          </p:cNvPr>
          <p:cNvSpPr txBox="1"/>
          <p:nvPr/>
        </p:nvSpPr>
        <p:spPr>
          <a:xfrm>
            <a:off x="2223421" y="1444669"/>
            <a:ext cx="196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Big Leaf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08C246-BFF3-AA4E-8FF6-21D6E33C4756}"/>
              </a:ext>
            </a:extLst>
          </p:cNvPr>
          <p:cNvSpPr txBox="1"/>
          <p:nvPr/>
        </p:nvSpPr>
        <p:spPr>
          <a:xfrm>
            <a:off x="6754041" y="1319567"/>
            <a:ext cx="3402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Gap model &amp; multi-layer canopy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1C5A68-9E93-7F48-BAB3-88D297F9D238}"/>
              </a:ext>
            </a:extLst>
          </p:cNvPr>
          <p:cNvSpPr txBox="1"/>
          <p:nvPr/>
        </p:nvSpPr>
        <p:spPr>
          <a:xfrm>
            <a:off x="4815741" y="1443324"/>
            <a:ext cx="196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VS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9455-B0CB-624D-BE51-9A5A6AC744FA}"/>
              </a:ext>
            </a:extLst>
          </p:cNvPr>
          <p:cNvSpPr txBox="1"/>
          <p:nvPr/>
        </p:nvSpPr>
        <p:spPr>
          <a:xfrm>
            <a:off x="4769004" y="4001851"/>
            <a:ext cx="196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Radiative transfer/energy budget</a:t>
            </a:r>
            <a:r>
              <a:rPr lang="en-US"/>
              <a:t>/albedo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B7221A-B471-6549-B1B4-D0D540B89D3C}"/>
              </a:ext>
            </a:extLst>
          </p:cNvPr>
          <p:cNvSpPr txBox="1"/>
          <p:nvPr/>
        </p:nvSpPr>
        <p:spPr>
          <a:xfrm>
            <a:off x="4686522" y="5328480"/>
            <a:ext cx="2128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Energy fluxes/microclimate </a:t>
            </a:r>
            <a:r>
              <a:rPr lang="en-US" dirty="0">
                <a:sym typeface="Wingdings" pitchFamily="2" charset="2"/>
              </a:rPr>
              <a:t> C/W cycles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110E6C-0FE8-4742-B43A-2BB1EDE5C871}"/>
              </a:ext>
            </a:extLst>
          </p:cNvPr>
          <p:cNvSpPr txBox="1"/>
          <p:nvPr/>
        </p:nvSpPr>
        <p:spPr>
          <a:xfrm>
            <a:off x="0" y="6251810"/>
            <a:ext cx="4452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Chapters 14 (radiative transfer), 15 (plant canopies) and part 19 (forest gap models) of textbook</a:t>
            </a:r>
          </a:p>
        </p:txBody>
      </p:sp>
    </p:spTree>
    <p:extLst>
      <p:ext uri="{BB962C8B-B14F-4D97-AF65-F5344CB8AC3E}">
        <p14:creationId xmlns:p14="http://schemas.microsoft.com/office/powerpoint/2010/main" val="2989521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90467" y="819582"/>
            <a:ext cx="9027361" cy="86177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Maps of vegetation distribution (and soil properties) used to initialize LSMs</a:t>
            </a:r>
          </a:p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Often derive PFT maps from land cover data</a:t>
            </a:r>
          </a:p>
        </p:txBody>
      </p:sp>
      <p:pic>
        <p:nvPicPr>
          <p:cNvPr id="7" name="Picture 6" descr="globcover_poster2012_v2_R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55" y="2282751"/>
            <a:ext cx="5008715" cy="3506101"/>
          </a:xfrm>
          <a:prstGeom prst="rect">
            <a:avLst/>
          </a:prstGeom>
        </p:spPr>
      </p:pic>
      <p:pic>
        <p:nvPicPr>
          <p:cNvPr id="4" name="Picture 3" descr="Screen Shot 2016-04-02 at 18.40.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06" y="1955924"/>
            <a:ext cx="3712349" cy="4919979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153033" y="1927919"/>
            <a:ext cx="37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/>
                <a:cs typeface="Avenir Book"/>
              </a:rPr>
              <a:t>ESA CCI Land Cover Map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97070" y="1636297"/>
            <a:ext cx="15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/>
                <a:cs typeface="Avenir Book"/>
              </a:rPr>
              <a:t>Model PFTs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414907" y="2521060"/>
            <a:ext cx="2340325" cy="819575"/>
            <a:chOff x="3845547" y="2762948"/>
            <a:chExt cx="2340325" cy="819575"/>
          </a:xfrm>
        </p:grpSpPr>
        <p:sp>
          <p:nvSpPr>
            <p:cNvPr id="3" name="TextBox 2"/>
            <p:cNvSpPr txBox="1"/>
            <p:nvPr/>
          </p:nvSpPr>
          <p:spPr>
            <a:xfrm>
              <a:off x="3880692" y="2762948"/>
              <a:ext cx="2305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1A5757"/>
                  </a:solidFill>
                  <a:latin typeface="Avenir Book"/>
                  <a:cs typeface="Avenir Book"/>
                </a:rPr>
                <a:t>Rules for mapping LC class to PFT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45547" y="3582523"/>
              <a:ext cx="2340325" cy="0"/>
            </a:xfrm>
            <a:prstGeom prst="straightConnector1">
              <a:avLst/>
            </a:prstGeom>
            <a:ln>
              <a:solidFill>
                <a:srgbClr val="15424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147511" y="6488668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Poulter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095722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9395" y="864586"/>
            <a:ext cx="3795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/>
                <a:cs typeface="Avenir Book"/>
              </a:rPr>
              <a:t>ESA CCI Land Cover Map Legend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77774" y="1535310"/>
            <a:ext cx="154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Book"/>
                <a:cs typeface="Avenir Book"/>
              </a:rPr>
              <a:t>Model PFTs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405199" y="1427115"/>
            <a:ext cx="2340325" cy="819575"/>
            <a:chOff x="3845547" y="2762948"/>
            <a:chExt cx="2340325" cy="819575"/>
          </a:xfrm>
        </p:grpSpPr>
        <p:sp>
          <p:nvSpPr>
            <p:cNvPr id="3" name="TextBox 2"/>
            <p:cNvSpPr txBox="1"/>
            <p:nvPr/>
          </p:nvSpPr>
          <p:spPr>
            <a:xfrm>
              <a:off x="3880692" y="2762948"/>
              <a:ext cx="2305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dirty="0">
                  <a:solidFill>
                    <a:srgbClr val="1A5757"/>
                  </a:solidFill>
                  <a:latin typeface="Avenir Book"/>
                  <a:cs typeface="Avenir Book"/>
                </a:rPr>
                <a:t>Rules for mapping LC class to PFT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3845547" y="3582523"/>
              <a:ext cx="2340325" cy="0"/>
            </a:xfrm>
            <a:prstGeom prst="straightConnector1">
              <a:avLst/>
            </a:prstGeom>
            <a:ln>
              <a:solidFill>
                <a:srgbClr val="154242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9915625" y="6527872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Poulter et al. (2015)</a:t>
            </a:r>
          </a:p>
        </p:txBody>
      </p:sp>
      <p:pic>
        <p:nvPicPr>
          <p:cNvPr id="15" name="Picture 14" descr="LC-CCI_LUT_LCCStoPFT_Example_V3.pdf">
            <a:extLst>
              <a:ext uri="{FF2B5EF4-FFF2-40B4-BE49-F238E27FC236}">
                <a16:creationId xmlns:a16="http://schemas.microsoft.com/office/drawing/2014/main" id="{BC85AA85-090C-034F-B8E2-016784A554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7" t="7475" r="66972" b="51406"/>
          <a:stretch/>
        </p:blipFill>
        <p:spPr>
          <a:xfrm>
            <a:off x="530236" y="1141984"/>
            <a:ext cx="2442073" cy="56679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DCE5D6-A51A-DF43-8133-AA33A6ADD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601"/>
          <a:stretch/>
        </p:blipFill>
        <p:spPr>
          <a:xfrm>
            <a:off x="8541425" y="1960571"/>
            <a:ext cx="3196437" cy="3748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C810D-ED16-8746-8312-5E8452953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8229" y="3690043"/>
            <a:ext cx="4630079" cy="24749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505114-0DCC-354B-824B-25D2CEBCF20B}"/>
              </a:ext>
            </a:extLst>
          </p:cNvPr>
          <p:cNvSpPr txBox="1"/>
          <p:nvPr/>
        </p:nvSpPr>
        <p:spPr>
          <a:xfrm>
            <a:off x="4394954" y="2493968"/>
            <a:ext cx="2305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Including for the climate…</a:t>
            </a:r>
          </a:p>
        </p:txBody>
      </p:sp>
    </p:spTree>
    <p:extLst>
      <p:ext uri="{BB962C8B-B14F-4D97-AF65-F5344CB8AC3E}">
        <p14:creationId xmlns:p14="http://schemas.microsoft.com/office/powerpoint/2010/main" val="3091886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32CA6ED-A852-B84A-AA3E-9F8F0AD66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7" y="819582"/>
            <a:ext cx="902736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Uncertainties arise from this procedure…</a:t>
            </a:r>
          </a:p>
        </p:txBody>
      </p:sp>
      <p:pic>
        <p:nvPicPr>
          <p:cNvPr id="25" name="Picture 24" descr="LC-CCI_LUT_LCCStoPFT_Example_V3.pdf">
            <a:extLst>
              <a:ext uri="{FF2B5EF4-FFF2-40B4-BE49-F238E27FC236}">
                <a16:creationId xmlns:a16="http://schemas.microsoft.com/office/drawing/2014/main" id="{9E79F892-E59E-C34D-A7CA-69164FE73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7475" r="7605" b="51406"/>
          <a:stretch/>
        </p:blipFill>
        <p:spPr>
          <a:xfrm>
            <a:off x="5585769" y="2973504"/>
            <a:ext cx="5780569" cy="39085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8" name="TextBox 1">
            <a:extLst>
              <a:ext uri="{FF2B5EF4-FFF2-40B4-BE49-F238E27FC236}">
                <a16:creationId xmlns:a16="http://schemas.microsoft.com/office/drawing/2014/main" id="{EBFEA440-FEFF-9649-BD3A-A5CB37A74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173" y="1141984"/>
            <a:ext cx="7173316" cy="186204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land cover mapping algorithm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conversion (“cross-walking”) table between LC and PFT classes </a:t>
            </a:r>
          </a:p>
          <a:p>
            <a:pPr marL="457200" indent="-457200" eaLnBrk="1" hangingPunct="1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  <a:defRPr/>
            </a:pPr>
            <a:r>
              <a:rPr lang="en-US" sz="1900" b="1" dirty="0">
                <a:solidFill>
                  <a:srgbClr val="163E49"/>
                </a:solidFill>
                <a:latin typeface="Avenir Book"/>
                <a:cs typeface="Avenir Book"/>
              </a:rPr>
              <a:t>Uncertainty in climate classification used to split into “tropical”, “temperate” and “boreal” or C3 / C4 grass split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147511" y="6488668"/>
            <a:ext cx="22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Hartley et al. (2017)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F4C382D-DA4E-764F-85D3-2378CC2C96AA}"/>
              </a:ext>
            </a:extLst>
          </p:cNvPr>
          <p:cNvGrpSpPr/>
          <p:nvPr/>
        </p:nvGrpSpPr>
        <p:grpSpPr>
          <a:xfrm>
            <a:off x="716813" y="1456097"/>
            <a:ext cx="3940265" cy="4814853"/>
            <a:chOff x="835149" y="1351925"/>
            <a:chExt cx="3578948" cy="4373931"/>
          </a:xfrm>
        </p:grpSpPr>
        <p:pic>
          <p:nvPicPr>
            <p:cNvPr id="23" name="Picture 22" descr="Screen Shot 2016-04-02 at 18.51.20.png">
              <a:extLst>
                <a:ext uri="{FF2B5EF4-FFF2-40B4-BE49-F238E27FC236}">
                  <a16:creationId xmlns:a16="http://schemas.microsoft.com/office/drawing/2014/main" id="{8B68C21D-980B-EB40-8361-4FBB68C9B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49" y="1351925"/>
              <a:ext cx="2891656" cy="437393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8E93EF3-9609-824F-AE51-B50AC08376E9}"/>
                </a:ext>
              </a:extLst>
            </p:cNvPr>
            <p:cNvCxnSpPr/>
            <p:nvPr/>
          </p:nvCxnSpPr>
          <p:spPr>
            <a:xfrm flipH="1">
              <a:off x="3337320" y="3904483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9FAA9F-86C9-1A45-A52B-A1B857DF9878}"/>
                </a:ext>
              </a:extLst>
            </p:cNvPr>
            <p:cNvCxnSpPr/>
            <p:nvPr/>
          </p:nvCxnSpPr>
          <p:spPr>
            <a:xfrm flipH="1">
              <a:off x="3337320" y="2250684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86B61F-5E26-EF47-B3FF-2DD7A67274F8}"/>
                </a:ext>
              </a:extLst>
            </p:cNvPr>
            <p:cNvCxnSpPr/>
            <p:nvPr/>
          </p:nvCxnSpPr>
          <p:spPr>
            <a:xfrm flipH="1">
              <a:off x="3337320" y="5485482"/>
              <a:ext cx="1076777" cy="0"/>
            </a:xfrm>
            <a:prstGeom prst="straightConnector1">
              <a:avLst/>
            </a:prstGeom>
            <a:ln w="57150" cmpd="sng">
              <a:solidFill>
                <a:srgbClr val="194A58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5F9B85-AB66-D846-BD41-F0B2855162F0}"/>
                </a:ext>
              </a:extLst>
            </p:cNvPr>
            <p:cNvSpPr txBox="1"/>
            <p:nvPr/>
          </p:nvSpPr>
          <p:spPr>
            <a:xfrm>
              <a:off x="3625788" y="1851902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0EAC97D-43C1-5F42-A13D-A1928775F130}"/>
                </a:ext>
              </a:extLst>
            </p:cNvPr>
            <p:cNvSpPr txBox="1"/>
            <p:nvPr/>
          </p:nvSpPr>
          <p:spPr>
            <a:xfrm>
              <a:off x="3625788" y="3489943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(2)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2F762D-4E9B-AC4D-AFA7-E340A0C5C3C3}"/>
                </a:ext>
              </a:extLst>
            </p:cNvPr>
            <p:cNvSpPr txBox="1"/>
            <p:nvPr/>
          </p:nvSpPr>
          <p:spPr>
            <a:xfrm>
              <a:off x="3625788" y="5072406"/>
              <a:ext cx="5339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194A58"/>
                  </a:solidFill>
                  <a:latin typeface="Avenir Book"/>
                  <a:cs typeface="Avenir Book"/>
                </a:rPr>
                <a:t>(3)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453FE08-DB68-5648-A277-7202D6D6059B}"/>
              </a:ext>
            </a:extLst>
          </p:cNvPr>
          <p:cNvSpPr txBox="1"/>
          <p:nvPr/>
        </p:nvSpPr>
        <p:spPr>
          <a:xfrm>
            <a:off x="7778187" y="6270950"/>
            <a:ext cx="1989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(2) LC-to-PFT conversion table</a:t>
            </a:r>
          </a:p>
        </p:txBody>
      </p:sp>
    </p:spTree>
    <p:extLst>
      <p:ext uri="{BB962C8B-B14F-4D97-AF65-F5344CB8AC3E}">
        <p14:creationId xmlns:p14="http://schemas.microsoft.com/office/powerpoint/2010/main" val="371827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AA2B-6EF6-A148-A322-2D538B99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2C97-CE4E-8643-9C14-D5408C17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Plant functional types</a:t>
            </a:r>
          </a:p>
          <a:p>
            <a:r>
              <a:rPr lang="en-US" dirty="0"/>
              <a:t>Leaf properties: Leaf area index; leaf angle distribution; leaf mass per area</a:t>
            </a:r>
          </a:p>
          <a:p>
            <a:r>
              <a:rPr lang="en-US" dirty="0"/>
              <a:t>Phenology (leaf seasonal cycles)</a:t>
            </a:r>
          </a:p>
          <a:p>
            <a:r>
              <a:rPr lang="en-US" dirty="0"/>
              <a:t>Big leaf vs canopy models and radiative transfer (briefly)</a:t>
            </a:r>
          </a:p>
          <a:p>
            <a:r>
              <a:rPr lang="en-US" dirty="0"/>
              <a:t>Static vegetation: deriving PFT maps from satellite LC maps</a:t>
            </a:r>
          </a:p>
          <a:p>
            <a:r>
              <a:rPr lang="en-US" dirty="0"/>
              <a:t>Dynamic vegetation: climate envelopes</a:t>
            </a:r>
          </a:p>
          <a:p>
            <a:r>
              <a:rPr lang="en-US" dirty="0"/>
              <a:t>Dynamic vegetation: vegetation demographic models (briefly)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287BA-E903-7148-ABE9-3C8FFDFBD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5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2656345" y="1960571"/>
            <a:ext cx="2236366" cy="2966966"/>
            <a:chOff x="3473499" y="2223306"/>
            <a:chExt cx="2236366" cy="2966966"/>
          </a:xfrm>
        </p:grpSpPr>
        <p:pic>
          <p:nvPicPr>
            <p:cNvPr id="12" name="Picture 11" descr="Screen Shot 2016-04-02 at 18.51.20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250" y="2223306"/>
              <a:ext cx="1961495" cy="2966966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5056027" y="362042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473499" y="3617169"/>
              <a:ext cx="653838" cy="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3735E6A9-8088-9E4F-87C4-016FF6180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1" y="-183579"/>
            <a:ext cx="10515600" cy="1325563"/>
          </a:xfrm>
          <a:noFill/>
          <a:ln>
            <a:noFill/>
          </a:ln>
        </p:spPr>
        <p:txBody>
          <a:bodyPr/>
          <a:lstStyle/>
          <a:p>
            <a:r>
              <a:rPr lang="en-US" dirty="0"/>
              <a:t>Static vegetation simulations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432CA6ED-A852-B84A-AA3E-9F8F0AD66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467" y="819582"/>
            <a:ext cx="9027361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  <a:defRPr/>
            </a:pPr>
            <a:r>
              <a:rPr lang="en-US" sz="2000" dirty="0">
                <a:latin typeface="+mn-lt"/>
                <a:cs typeface="Avenir Book"/>
              </a:rPr>
              <a:t>Uncertainties arise from this procedure…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6618F6-DFE1-7642-9EEF-ABAE8A23C313}"/>
              </a:ext>
            </a:extLst>
          </p:cNvPr>
          <p:cNvSpPr txBox="1"/>
          <p:nvPr/>
        </p:nvSpPr>
        <p:spPr>
          <a:xfrm>
            <a:off x="499068" y="3037740"/>
            <a:ext cx="22763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6">
                    <a:lumMod val="50000"/>
                  </a:schemeClr>
                </a:solidFill>
              </a:rPr>
              <a:t>Hartley et al. (2017): Uncertainty due to PFT mapping could be equivalent or higher than inter-model spread (depending on variable)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2FEF93-B1FC-0B44-9101-33D28E8E13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" t="7599" r="9166" b="51823"/>
          <a:stretch/>
        </p:blipFill>
        <p:spPr>
          <a:xfrm>
            <a:off x="3977506" y="1335201"/>
            <a:ext cx="7750149" cy="53501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B1FC54-449E-6E44-9ABE-7F691C6A81D0}"/>
              </a:ext>
            </a:extLst>
          </p:cNvPr>
          <p:cNvSpPr txBox="1"/>
          <p:nvPr/>
        </p:nvSpPr>
        <p:spPr>
          <a:xfrm>
            <a:off x="4694461" y="1141984"/>
            <a:ext cx="6529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400" b="1" dirty="0">
                <a:solidFill>
                  <a:srgbClr val="1A5757"/>
                </a:solidFill>
                <a:latin typeface="Avenir Book"/>
                <a:cs typeface="Avenir Book"/>
              </a:rPr>
              <a:t>Rules for mapping LC class to PFT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757B107-7534-0340-8364-7896061A8F53}"/>
              </a:ext>
            </a:extLst>
          </p:cNvPr>
          <p:cNvSpPr/>
          <p:nvPr/>
        </p:nvSpPr>
        <p:spPr>
          <a:xfrm>
            <a:off x="3977506" y="4053403"/>
            <a:ext cx="7750149" cy="334297"/>
          </a:xfrm>
          <a:prstGeom prst="roundRect">
            <a:avLst/>
          </a:prstGeom>
          <a:noFill/>
          <a:ln w="19050">
            <a:solidFill>
              <a:srgbClr val="64944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095AEB1-59A4-A14B-978E-4B8E41C7BD9C}"/>
              </a:ext>
            </a:extLst>
          </p:cNvPr>
          <p:cNvSpPr/>
          <p:nvPr/>
        </p:nvSpPr>
        <p:spPr>
          <a:xfrm>
            <a:off x="3977506" y="2907945"/>
            <a:ext cx="7750149" cy="334297"/>
          </a:xfrm>
          <a:prstGeom prst="roundRect">
            <a:avLst/>
          </a:prstGeom>
          <a:noFill/>
          <a:ln w="19050">
            <a:solidFill>
              <a:srgbClr val="009B4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80B0956B-38C5-7349-809D-FEABFB9E795B}"/>
              </a:ext>
            </a:extLst>
          </p:cNvPr>
          <p:cNvSpPr/>
          <p:nvPr/>
        </p:nvSpPr>
        <p:spPr>
          <a:xfrm>
            <a:off x="3977506" y="4948139"/>
            <a:ext cx="7750149" cy="334297"/>
          </a:xfrm>
          <a:prstGeom prst="roundRect">
            <a:avLst/>
          </a:prstGeom>
          <a:noFill/>
          <a:ln w="19050">
            <a:solidFill>
              <a:srgbClr val="1A5757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9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423-680C-0349-B39B-C66030F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-252413"/>
            <a:ext cx="10515600" cy="1325563"/>
          </a:xfrm>
        </p:spPr>
        <p:txBody>
          <a:bodyPr/>
          <a:lstStyle/>
          <a:p>
            <a:r>
              <a:rPr lang="en-US" dirty="0"/>
              <a:t>Dynamic global vegetation model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56697-6B83-3B46-8257-002A872F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81" y="888076"/>
            <a:ext cx="10515600" cy="4351338"/>
          </a:xfrm>
        </p:spPr>
        <p:txBody>
          <a:bodyPr>
            <a:normAutofit/>
          </a:bodyPr>
          <a:lstStyle/>
          <a:p>
            <a:pPr algn="ctr">
              <a:buFont typeface="Wingdings" pitchFamily="2" charset="2"/>
              <a:buChar char="Ø"/>
            </a:pPr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generation DGVMs (1990s and 2000s): simple climate envelope modeling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4F879-29E0-3045-80BB-6FBEEF32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086" y="6382155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25C8C-CB3C-7642-896E-6233222E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767" y="1530578"/>
            <a:ext cx="9053653" cy="5327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D09F1-476F-AD4A-8219-873EF367BBCC}"/>
              </a:ext>
            </a:extLst>
          </p:cNvPr>
          <p:cNvSpPr txBox="1"/>
          <p:nvPr/>
        </p:nvSpPr>
        <p:spPr>
          <a:xfrm>
            <a:off x="10988233" y="6211669"/>
            <a:ext cx="1463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</p:spTree>
    <p:extLst>
      <p:ext uri="{BB962C8B-B14F-4D97-AF65-F5344CB8AC3E}">
        <p14:creationId xmlns:p14="http://schemas.microsoft.com/office/powerpoint/2010/main" val="256716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423-680C-0349-B39B-C66030F1F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7" y="-252413"/>
            <a:ext cx="10515600" cy="1325563"/>
          </a:xfrm>
        </p:spPr>
        <p:txBody>
          <a:bodyPr/>
          <a:lstStyle/>
          <a:p>
            <a:r>
              <a:rPr lang="en-US" dirty="0"/>
              <a:t>Dynamic vegetation simulations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4F879-29E0-3045-80BB-6FBEEF326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3086" y="6382155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8A1063-DDCD-3C40-9B3C-3DC4D2EC2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50" y="816707"/>
            <a:ext cx="2743200" cy="548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46922-13FC-A845-976F-D059B252E2B1}"/>
              </a:ext>
            </a:extLst>
          </p:cNvPr>
          <p:cNvSpPr txBox="1"/>
          <p:nvPr/>
        </p:nvSpPr>
        <p:spPr>
          <a:xfrm>
            <a:off x="480831" y="6303107"/>
            <a:ext cx="417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https://cfcg.forestry.ubc.ca/projects/climate-data/climatebc-and-bioclimatic-envelope-modelling/</a:t>
            </a:r>
            <a:r>
              <a:rPr lang="en-US" sz="1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5890AE-D639-AE4F-A5DB-D95122BE0DD1}"/>
              </a:ext>
            </a:extLst>
          </p:cNvPr>
          <p:cNvSpPr txBox="1"/>
          <p:nvPr/>
        </p:nvSpPr>
        <p:spPr>
          <a:xfrm>
            <a:off x="4922133" y="922679"/>
            <a:ext cx="624687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Also used for species distribution projections and resource management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endParaRPr lang="en-US" sz="20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C00000"/>
                </a:solidFill>
              </a:rPr>
              <a:t>Problems: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Sudden shifts in vegetation </a:t>
            </a:r>
            <a:r>
              <a:rPr lang="en-US" sz="2000" dirty="0">
                <a:solidFill>
                  <a:srgbClr val="C00000"/>
                </a:solidFill>
                <a:sym typeface="Wingdings" pitchFamily="2" charset="2"/>
              </a:rPr>
              <a:t> Amazon dieback problem of Cox et al (2000)</a:t>
            </a:r>
            <a:endParaRPr lang="en-US" sz="2000" dirty="0">
              <a:solidFill>
                <a:srgbClr val="C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Doesn’t allow for species succession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00000"/>
                </a:solidFill>
              </a:rPr>
              <a:t>Only based on climate (no dynamic changes after disturbance </a:t>
            </a:r>
            <a:r>
              <a:rPr lang="en-US" sz="2000" dirty="0" err="1">
                <a:solidFill>
                  <a:srgbClr val="C00000"/>
                </a:solidFill>
              </a:rPr>
              <a:t>etc</a:t>
            </a:r>
            <a:r>
              <a:rPr lang="en-US" sz="2000" dirty="0">
                <a:solidFill>
                  <a:srgbClr val="C00000"/>
                </a:solidFill>
              </a:rPr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65E198-D2E5-CC43-A3B1-80101FC61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009" y="4748265"/>
            <a:ext cx="4698550" cy="1736074"/>
          </a:xfrm>
          <a:prstGeom prst="rect">
            <a:avLst/>
          </a:prstGeom>
        </p:spPr>
      </p:pic>
      <p:pic>
        <p:nvPicPr>
          <p:cNvPr id="15" name="Google Shape;869;p137" descr="Screenshot 2017-10-19 07.15.26.png">
            <a:extLst>
              <a:ext uri="{FF2B5EF4-FFF2-40B4-BE49-F238E27FC236}">
                <a16:creationId xmlns:a16="http://schemas.microsoft.com/office/drawing/2014/main" id="{AAE5A3CA-7E80-F04A-AC91-D63E0112AA2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21386" y="4748265"/>
            <a:ext cx="2844900" cy="192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412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5428-7DE9-3C48-9DCD-969D8863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9" y="1069043"/>
            <a:ext cx="10750541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2</a:t>
            </a:r>
            <a:r>
              <a:rPr lang="en-US" sz="1800" baseline="30000" dirty="0"/>
              <a:t>nd</a:t>
            </a:r>
            <a:r>
              <a:rPr lang="en-US" sz="1800" dirty="0"/>
              <a:t> generation (2010s) </a:t>
            </a:r>
            <a:r>
              <a:rPr lang="en-US" sz="1800" dirty="0">
                <a:sym typeface="Wingdings" pitchFamily="2" charset="2"/>
              </a:rPr>
              <a:t> move towards ”demography” models: take into account populations of species and the canopy structural changes (horizontally and vertically) over time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More mechanistic way to model dynamic vegetation shifts due to climate, disturbance etc. 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Demographic processes: canopy gap formation, competition for light, species competition, recovery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No sudden shifts…improved representation of plant diversity (more resilient ecosystems?)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23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1BD8BD-CB55-4940-8992-B776877A0B6C}"/>
              </a:ext>
            </a:extLst>
          </p:cNvPr>
          <p:cNvGrpSpPr/>
          <p:nvPr/>
        </p:nvGrpSpPr>
        <p:grpSpPr>
          <a:xfrm>
            <a:off x="2236362" y="2847371"/>
            <a:ext cx="7815603" cy="3943935"/>
            <a:chOff x="722204" y="910902"/>
            <a:chExt cx="10880878" cy="5962031"/>
          </a:xfrm>
        </p:grpSpPr>
        <p:sp>
          <p:nvSpPr>
            <p:cNvPr id="6" name="Slide Number Placeholder 3">
              <a:extLst>
                <a:ext uri="{FF2B5EF4-FFF2-40B4-BE49-F238E27FC236}">
                  <a16:creationId xmlns:a16="http://schemas.microsoft.com/office/drawing/2014/main" id="{E6A0E177-2EEE-1845-A258-14239DB2900F}"/>
                </a:ext>
              </a:extLst>
            </p:cNvPr>
            <p:cNvSpPr txBox="1">
              <a:spLocks/>
            </p:cNvSpPr>
            <p:nvPr/>
          </p:nvSpPr>
          <p:spPr>
            <a:xfrm>
              <a:off x="8610600" y="6356350"/>
              <a:ext cx="27432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0D3EA2A3-9E4C-0E40-A1FD-275CDDA6F426}" type="slidenum">
                <a:rPr lang="en-US" smtClean="0"/>
                <a:pPr/>
                <a:t>23</a:t>
              </a:fld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A9D945-FA88-6F4F-A4AE-375E611CD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204" y="2300932"/>
              <a:ext cx="10795001" cy="457200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FD29A6-2F34-3B42-92E4-E1FCC81B0FD0}"/>
                </a:ext>
              </a:extLst>
            </p:cNvPr>
            <p:cNvSpPr txBox="1"/>
            <p:nvPr/>
          </p:nvSpPr>
          <p:spPr>
            <a:xfrm>
              <a:off x="3590580" y="1502686"/>
              <a:ext cx="1921166" cy="526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Recruitment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A87F20-AA69-504E-8B5E-92C81C235818}"/>
                </a:ext>
              </a:extLst>
            </p:cNvPr>
            <p:cNvSpPr txBox="1"/>
            <p:nvPr/>
          </p:nvSpPr>
          <p:spPr>
            <a:xfrm>
              <a:off x="9967871" y="1448819"/>
              <a:ext cx="16352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Mortality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831D69-ADFB-D445-BF29-709430E123A0}"/>
                </a:ext>
              </a:extLst>
            </p:cNvPr>
            <p:cNvSpPr txBox="1"/>
            <p:nvPr/>
          </p:nvSpPr>
          <p:spPr>
            <a:xfrm>
              <a:off x="6375291" y="1085671"/>
              <a:ext cx="2176228" cy="2233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schemeClr val="accent6">
                      <a:lumMod val="50000"/>
                    </a:schemeClr>
                  </a:solidFill>
                </a:rPr>
                <a:t>EstablishmentGrowth</a:t>
              </a:r>
              <a:endParaRPr lang="en-US" dirty="0">
                <a:solidFill>
                  <a:schemeClr val="accent6">
                    <a:lumMod val="50000"/>
                  </a:schemeClr>
                </a:solidFill>
              </a:endParaRP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Competition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Co-existence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Exclusion</a:t>
              </a:r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142CBEAD-0D1E-624D-9C7C-F2ED0A194F96}"/>
                </a:ext>
              </a:extLst>
            </p:cNvPr>
            <p:cNvSpPr/>
            <p:nvPr/>
          </p:nvSpPr>
          <p:spPr>
            <a:xfrm rot="5400000">
              <a:off x="6732739" y="-998868"/>
              <a:ext cx="1696570" cy="5865649"/>
            </a:xfrm>
            <a:prstGeom prst="arc">
              <a:avLst>
                <a:gd name="adj1" fmla="val 16200000"/>
                <a:gd name="adj2" fmla="val 5431162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9DCEB6A8-8E36-D449-B30F-74AEDD12662C}"/>
                </a:ext>
              </a:extLst>
            </p:cNvPr>
            <p:cNvSpPr/>
            <p:nvPr/>
          </p:nvSpPr>
          <p:spPr>
            <a:xfrm rot="16200000" flipV="1">
              <a:off x="5238522" y="356232"/>
              <a:ext cx="1325564" cy="2506207"/>
            </a:xfrm>
            <a:prstGeom prst="arc">
              <a:avLst>
                <a:gd name="adj1" fmla="val 17217698"/>
                <a:gd name="adj2" fmla="val 5352516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7566007-43D0-0A4D-A569-9064A664381B}"/>
                </a:ext>
              </a:extLst>
            </p:cNvPr>
            <p:cNvSpPr/>
            <p:nvPr/>
          </p:nvSpPr>
          <p:spPr>
            <a:xfrm rot="16200000" flipV="1">
              <a:off x="8480343" y="202959"/>
              <a:ext cx="1325564" cy="2741449"/>
            </a:xfrm>
            <a:prstGeom prst="arc">
              <a:avLst>
                <a:gd name="adj1" fmla="val 16171030"/>
                <a:gd name="adj2" fmla="val 4508851"/>
              </a:avLst>
            </a:prstGeom>
            <a:ln w="28575">
              <a:solidFill>
                <a:schemeClr val="accent6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30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5428-7DE9-3C48-9DCD-969D88633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570" y="1325563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/>
              <a:t>Different ways to model populations of trees </a:t>
            </a:r>
            <a:r>
              <a:rPr lang="en-US" sz="2000" dirty="0" err="1"/>
              <a:t>etc</a:t>
            </a:r>
            <a:r>
              <a:rPr lang="en-US" sz="2000" dirty="0"/>
              <a:t> within a canopy:</a:t>
            </a:r>
          </a:p>
          <a:p>
            <a:pPr lvl="1"/>
            <a:r>
              <a:rPr lang="en-US" sz="1600" dirty="0"/>
              <a:t>Forest gap or “individual” models</a:t>
            </a:r>
          </a:p>
          <a:p>
            <a:pPr lvl="1"/>
            <a:r>
              <a:rPr lang="en-US" sz="1600" dirty="0"/>
              <a:t>Cohorts (groups) of individuals with similar properties (age/time since disturbance, size/height, plant functional type)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24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Fisher et al. (2018)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DAB4C1E-630B-3F44-A587-5A0AC48D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2425701"/>
            <a:ext cx="11379200" cy="325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A41DDA-25A8-5C44-9AE5-BB9D702E5711}"/>
              </a:ext>
            </a:extLst>
          </p:cNvPr>
          <p:cNvSpPr txBox="1"/>
          <p:nvPr/>
        </p:nvSpPr>
        <p:spPr>
          <a:xfrm>
            <a:off x="1796005" y="5758761"/>
            <a:ext cx="8599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Spatial structure allows spatial variability in light; therefore, competition…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Individual models very computationally expensive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 prohibitive for global TBMs/ESMs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Cohort-based models allow similar dynamics at reduced computational cost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57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895E6-13A9-2F44-8A58-FF946988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61" y="1479244"/>
            <a:ext cx="9738877" cy="44110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50E62-39B9-2940-8DAC-837628672D25}"/>
              </a:ext>
            </a:extLst>
          </p:cNvPr>
          <p:cNvSpPr txBox="1"/>
          <p:nvPr/>
        </p:nvSpPr>
        <p:spPr>
          <a:xfrm>
            <a:off x="4080709" y="6295841"/>
            <a:ext cx="403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Allows multi-layer energy scheme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AE078F-E259-434D-8795-E15140AF496E}"/>
              </a:ext>
            </a:extLst>
          </p:cNvPr>
          <p:cNvCxnSpPr/>
          <p:nvPr/>
        </p:nvCxnSpPr>
        <p:spPr>
          <a:xfrm flipV="1">
            <a:off x="6095998" y="5434123"/>
            <a:ext cx="0" cy="86171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6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26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37A52B-D46E-104A-AA7C-09C5CE1E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038" y="1323481"/>
            <a:ext cx="7969159" cy="50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759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F856E-DC3A-1947-9DD9-26F22ABFD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4" b="8483"/>
          <a:stretch/>
        </p:blipFill>
        <p:spPr>
          <a:xfrm>
            <a:off x="152400" y="1756611"/>
            <a:ext cx="11798300" cy="4606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0BA25-F957-1A49-AB68-E183FD8A64F4}"/>
              </a:ext>
            </a:extLst>
          </p:cNvPr>
          <p:cNvSpPr txBox="1"/>
          <p:nvPr/>
        </p:nvSpPr>
        <p:spPr>
          <a:xfrm>
            <a:off x="1515978" y="1236153"/>
            <a:ext cx="860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Vegetation structure in ED</a:t>
            </a:r>
          </a:p>
        </p:txBody>
      </p:sp>
    </p:spTree>
    <p:extLst>
      <p:ext uri="{BB962C8B-B14F-4D97-AF65-F5344CB8AC3E}">
        <p14:creationId xmlns:p14="http://schemas.microsoft.com/office/powerpoint/2010/main" val="786375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0BA25-F957-1A49-AB68-E183FD8A64F4}"/>
              </a:ext>
            </a:extLst>
          </p:cNvPr>
          <p:cNvSpPr txBox="1"/>
          <p:nvPr/>
        </p:nvSpPr>
        <p:spPr>
          <a:xfrm>
            <a:off x="1515978" y="1126167"/>
            <a:ext cx="8602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Vegetation structure in 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44EC36-CE96-E440-9A2F-E3D8F72EE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4" y="1689660"/>
            <a:ext cx="9961479" cy="49755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From: R Fisher</a:t>
            </a:r>
          </a:p>
        </p:txBody>
      </p:sp>
    </p:spTree>
    <p:extLst>
      <p:ext uri="{BB962C8B-B14F-4D97-AF65-F5344CB8AC3E}">
        <p14:creationId xmlns:p14="http://schemas.microsoft.com/office/powerpoint/2010/main" val="3261985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7803F-325D-E44D-B039-BEF7FA7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0" y="0"/>
            <a:ext cx="10515600" cy="1325563"/>
          </a:xfrm>
        </p:spPr>
        <p:txBody>
          <a:bodyPr/>
          <a:lstStyle/>
          <a:p>
            <a:r>
              <a:rPr lang="en-US" dirty="0"/>
              <a:t>Vegetation demography models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C86B6-1C71-9246-A502-E5BE42DCE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62921"/>
            <a:ext cx="2743200" cy="365125"/>
          </a:xfrm>
        </p:spPr>
        <p:txBody>
          <a:bodyPr/>
          <a:lstStyle/>
          <a:p>
            <a:fld id="{0D3EA2A3-9E4C-0E40-A1FD-275CDDA6F426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0A60BC-C101-7A43-A775-25E376FC2B68}"/>
              </a:ext>
            </a:extLst>
          </p:cNvPr>
          <p:cNvSpPr txBox="1"/>
          <p:nvPr/>
        </p:nvSpPr>
        <p:spPr>
          <a:xfrm>
            <a:off x="9846197" y="648050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Fisher et al. (2018)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A41DDA-25A8-5C44-9AE5-BB9D702E5711}"/>
              </a:ext>
            </a:extLst>
          </p:cNvPr>
          <p:cNvSpPr txBox="1"/>
          <p:nvPr/>
        </p:nvSpPr>
        <p:spPr>
          <a:xfrm>
            <a:off x="2770207" y="6067771"/>
            <a:ext cx="859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Still, different ways of representing cohorts in different models!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And different ways of constraining growth…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D5713-B7D2-DE4D-A65B-8545D545C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11" y="1275284"/>
            <a:ext cx="9506310" cy="461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6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412-AAB7-7F48-A410-87FDE5EB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36525"/>
            <a:ext cx="10515600" cy="1325563"/>
          </a:xfrm>
        </p:spPr>
        <p:txBody>
          <a:bodyPr/>
          <a:lstStyle/>
          <a:p>
            <a:r>
              <a:rPr lang="en-US" dirty="0"/>
              <a:t>Plant Functional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1656-8311-314F-A5E2-8A5BB157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1" y="1598613"/>
            <a:ext cx="532990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“Groups of plant species that share similar structural, phenological, and physiological traits, and can be further distinguished by climate zone” (</a:t>
            </a:r>
            <a:r>
              <a:rPr lang="en-US" sz="2000" i="1" dirty="0"/>
              <a:t>Poulter et al., 2015, GMD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D93C-3953-834C-8B62-472F1429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CB20-0CC5-C746-BE93-427E7CA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845" y="0"/>
            <a:ext cx="4688877" cy="6033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59C80-8B5F-284D-95E6-52A3A579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066023"/>
            <a:ext cx="4241800" cy="275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730DD-97AA-EB4F-B722-7399796BAAD5}"/>
              </a:ext>
            </a:extLst>
          </p:cNvPr>
          <p:cNvSpPr txBox="1"/>
          <p:nvPr/>
        </p:nvSpPr>
        <p:spPr>
          <a:xfrm>
            <a:off x="976513" y="6033184"/>
            <a:ext cx="466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>
                <a:solidFill>
                  <a:schemeClr val="accent6"/>
                </a:solidFill>
              </a:rPr>
              <a:t>Model parameters often defined per PFT (</a:t>
            </a:r>
            <a:r>
              <a:rPr lang="en-US" i="1" dirty="0">
                <a:solidFill>
                  <a:schemeClr val="accent6"/>
                </a:solidFill>
              </a:rPr>
              <a:t>except for soil properties </a:t>
            </a:r>
            <a:r>
              <a:rPr lang="en-US" i="1" dirty="0" err="1">
                <a:solidFill>
                  <a:schemeClr val="accent6"/>
                </a:solidFill>
              </a:rPr>
              <a:t>etc</a:t>
            </a:r>
            <a:r>
              <a:rPr lang="en-US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5EE77-1002-C541-A2AB-93F83AF8209F}"/>
              </a:ext>
            </a:extLst>
          </p:cNvPr>
          <p:cNvSpPr txBox="1"/>
          <p:nvPr/>
        </p:nvSpPr>
        <p:spPr>
          <a:xfrm>
            <a:off x="7037591" y="6169709"/>
            <a:ext cx="371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Bit more background to PFTs: p302 Ecological Climatology: </a:t>
            </a:r>
            <a:r>
              <a:rPr lang="en-US" dirty="0" err="1">
                <a:solidFill>
                  <a:schemeClr val="accent3">
                    <a:lumMod val="50000"/>
                  </a:schemeClr>
                </a:solidFill>
              </a:rPr>
              <a:t>Bonan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199519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C225-44F4-C54D-A192-767A3F52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area index (LAI)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AEA4-28DA-7247-A2A7-7D78C7ADC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1993" cy="4351338"/>
          </a:xfrm>
        </p:spPr>
        <p:txBody>
          <a:bodyPr>
            <a:normAutofit/>
          </a:bodyPr>
          <a:lstStyle/>
          <a:p>
            <a:r>
              <a:rPr lang="en-US" sz="2000" dirty="0"/>
              <a:t>Way to quantify leaf area</a:t>
            </a:r>
          </a:p>
          <a:p>
            <a:r>
              <a:rPr lang="en-US" sz="2000" dirty="0"/>
              <a:t>LAI = projected (one-sided) area of leaf per unit area of ground</a:t>
            </a:r>
          </a:p>
          <a:p>
            <a:r>
              <a:rPr lang="en-US" sz="2000" dirty="0"/>
              <a:t>Units m</a:t>
            </a:r>
            <a:r>
              <a:rPr lang="en-US" sz="2000" baseline="30000" dirty="0"/>
              <a:t>3</a:t>
            </a:r>
            <a:r>
              <a:rPr lang="en-US" sz="2000" dirty="0"/>
              <a:t>m</a:t>
            </a:r>
            <a:r>
              <a:rPr lang="en-US" sz="2000" baseline="30000" dirty="0"/>
              <a:t>-3 </a:t>
            </a:r>
            <a:endParaRPr lang="en-US" sz="2000" dirty="0"/>
          </a:p>
          <a:p>
            <a:r>
              <a:rPr lang="en-US" sz="2000" dirty="0"/>
              <a:t>Easier to estimate for “flat plate” leaves than needles</a:t>
            </a:r>
          </a:p>
          <a:p>
            <a:r>
              <a:rPr lang="en-US" sz="2000" dirty="0"/>
              <a:t>Important for:</a:t>
            </a:r>
          </a:p>
          <a:p>
            <a:pPr lvl="1"/>
            <a:r>
              <a:rPr lang="en-US" sz="1600" dirty="0"/>
              <a:t>Photosynthesis</a:t>
            </a:r>
          </a:p>
          <a:p>
            <a:pPr lvl="1"/>
            <a:r>
              <a:rPr lang="en-US" sz="1600" dirty="0"/>
              <a:t>Energy balance</a:t>
            </a:r>
          </a:p>
          <a:p>
            <a:pPr lvl="1"/>
            <a:r>
              <a:rPr lang="en-US" sz="1600" dirty="0"/>
              <a:t>Water fluxes</a:t>
            </a:r>
          </a:p>
          <a:p>
            <a:pPr lvl="1"/>
            <a:r>
              <a:rPr lang="en-US" sz="1600" dirty="0"/>
              <a:t>Surface roughness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8FD6-79B6-6E42-ABDF-812AF54CD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94F2D-C88F-4C4D-8DE6-07C67C33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851" y="567822"/>
            <a:ext cx="4702996" cy="15135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19E02D0-6AB8-7F4B-8F78-3D3D89ED5E1C}"/>
              </a:ext>
            </a:extLst>
          </p:cNvPr>
          <p:cNvGrpSpPr/>
          <p:nvPr/>
        </p:nvGrpSpPr>
        <p:grpSpPr>
          <a:xfrm>
            <a:off x="8079084" y="2357268"/>
            <a:ext cx="1903116" cy="4181644"/>
            <a:chOff x="7021329" y="567822"/>
            <a:chExt cx="2814821" cy="61849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E6840-4E70-6D40-A0CB-956E208B87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326"/>
            <a:stretch/>
          </p:blipFill>
          <p:spPr>
            <a:xfrm>
              <a:off x="7021329" y="567822"/>
              <a:ext cx="1763507" cy="61849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C94A46-DB8D-C044-A6A0-EF719F60B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420"/>
            <a:stretch/>
          </p:blipFill>
          <p:spPr>
            <a:xfrm>
              <a:off x="8788026" y="567822"/>
              <a:ext cx="1048124" cy="61849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E49B07-C563-C941-8324-BDEE23835C56}"/>
              </a:ext>
            </a:extLst>
          </p:cNvPr>
          <p:cNvSpPr txBox="1"/>
          <p:nvPr/>
        </p:nvSpPr>
        <p:spPr>
          <a:xfrm>
            <a:off x="10204353" y="6079351"/>
            <a:ext cx="1398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Asner et al. (2003)</a:t>
            </a:r>
          </a:p>
        </p:txBody>
      </p:sp>
    </p:spTree>
    <p:extLst>
      <p:ext uri="{BB962C8B-B14F-4D97-AF65-F5344CB8AC3E}">
        <p14:creationId xmlns:p14="http://schemas.microsoft.com/office/powerpoint/2010/main" val="417270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7ACC-2516-7743-BE2F-37DB0D232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42" y="155364"/>
            <a:ext cx="10515600" cy="1325563"/>
          </a:xfrm>
        </p:spPr>
        <p:txBody>
          <a:bodyPr/>
          <a:lstStyle/>
          <a:p>
            <a:r>
              <a:rPr lang="en-US" dirty="0"/>
              <a:t>PFT dependent leaf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AD95C-667D-A04C-80DD-21F45D702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16" y="1705309"/>
            <a:ext cx="73533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Leaf angle distribution: </a:t>
            </a:r>
          </a:p>
          <a:p>
            <a:pPr lvl="1"/>
            <a:r>
              <a:rPr lang="en-US" dirty="0"/>
              <a:t>Affects radiation transmission through canopy</a:t>
            </a:r>
          </a:p>
          <a:p>
            <a:pPr lvl="1"/>
            <a:r>
              <a:rPr lang="en-US" dirty="0"/>
              <a:t>Important for energy fluxes, radiation budget </a:t>
            </a:r>
            <a:r>
              <a:rPr lang="en-US" dirty="0">
                <a:sym typeface="Wingdings" pitchFamily="2" charset="2"/>
              </a:rPr>
              <a:t> especially for multi-layer canopy and comparing to satellite data</a:t>
            </a:r>
          </a:p>
          <a:p>
            <a:endParaRPr lang="en-US" dirty="0">
              <a:highlight>
                <a:srgbClr val="00FFFF"/>
              </a:highlight>
            </a:endParaRPr>
          </a:p>
          <a:p>
            <a:r>
              <a:rPr lang="en-US" dirty="0"/>
              <a:t>Leaf mass per area: </a:t>
            </a:r>
          </a:p>
          <a:p>
            <a:pPr lvl="1"/>
            <a:r>
              <a:rPr lang="en-US" dirty="0"/>
              <a:t>Biomass needed to support a given unit of leaf area</a:t>
            </a:r>
          </a:p>
          <a:p>
            <a:pPr lvl="1"/>
            <a:r>
              <a:rPr lang="en-US" dirty="0"/>
              <a:t>Important for physiology and allocating C assimilated by photosynthesis to leaves</a:t>
            </a:r>
          </a:p>
          <a:p>
            <a:pPr lvl="1"/>
            <a:r>
              <a:rPr lang="en-US" dirty="0"/>
              <a:t>Inverse of specific leaf area (SLA): one-sided area of leaf divided by its dry mass</a:t>
            </a:r>
          </a:p>
          <a:p>
            <a:pPr lvl="1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1C1D2-FFE4-9D4B-937D-F2AD936B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92ED58-A0D3-1247-9996-49DCB95A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231" y="3609639"/>
            <a:ext cx="3287628" cy="2684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8928B-CF83-694D-BC67-F48DD7DC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230" y="818146"/>
            <a:ext cx="3287628" cy="24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1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0358-4F1E-B147-859E-15126A92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99" y="130948"/>
            <a:ext cx="10515600" cy="1325563"/>
          </a:xfrm>
        </p:spPr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698F7-79E7-7640-BEF5-57995103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41" y="1263786"/>
            <a:ext cx="5036261" cy="495912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Seasonal cycle of leaves:</a:t>
            </a:r>
          </a:p>
          <a:p>
            <a:pPr lvl="1"/>
            <a:r>
              <a:rPr lang="en-US" sz="1800" dirty="0"/>
              <a:t>Leaf onset or “flush”</a:t>
            </a:r>
          </a:p>
          <a:p>
            <a:pPr lvl="1"/>
            <a:r>
              <a:rPr lang="en-US" sz="1800" dirty="0"/>
              <a:t>Leaf turnover </a:t>
            </a:r>
          </a:p>
          <a:p>
            <a:pPr lvl="1"/>
            <a:r>
              <a:rPr lang="en-US" sz="1800" dirty="0"/>
              <a:t>Leaf senescence</a:t>
            </a:r>
            <a:endParaRPr lang="en-US" sz="2000" dirty="0"/>
          </a:p>
          <a:p>
            <a:r>
              <a:rPr lang="en-US" sz="2000" dirty="0"/>
              <a:t>Mostly evergreen, </a:t>
            </a:r>
            <a:r>
              <a:rPr lang="en-US" sz="2000" dirty="0" err="1"/>
              <a:t>summergreen</a:t>
            </a:r>
            <a:r>
              <a:rPr lang="en-US" sz="2000" dirty="0"/>
              <a:t> (seasonal deciduous) or </a:t>
            </a:r>
            <a:r>
              <a:rPr lang="en-US" sz="2000" dirty="0" err="1"/>
              <a:t>raingreen</a:t>
            </a:r>
            <a:r>
              <a:rPr lang="en-US" sz="2000" dirty="0"/>
              <a:t> (drought deciduous) plant strategies</a:t>
            </a:r>
          </a:p>
          <a:p>
            <a:r>
              <a:rPr lang="en-US" sz="2000" dirty="0"/>
              <a:t>Also perennial vs annual species (</a:t>
            </a:r>
            <a:r>
              <a:rPr lang="en-US" sz="2000" i="1" dirty="0"/>
              <a:t>not always included in models</a:t>
            </a:r>
            <a:r>
              <a:rPr lang="en-US" sz="2000" dirty="0"/>
              <a:t>)</a:t>
            </a:r>
          </a:p>
          <a:p>
            <a:r>
              <a:rPr lang="en-US" sz="2000" dirty="0"/>
              <a:t>Governs start and end of CO</a:t>
            </a:r>
            <a:r>
              <a:rPr lang="en-US" sz="2000" baseline="-25000" dirty="0"/>
              <a:t>2</a:t>
            </a:r>
            <a:r>
              <a:rPr lang="en-US" sz="2000" dirty="0"/>
              <a:t> uptake</a:t>
            </a:r>
          </a:p>
          <a:p>
            <a:r>
              <a:rPr lang="en-US" sz="2000" dirty="0"/>
              <a:t>Also controls change in Bowen Ratio (more transpiration)</a:t>
            </a:r>
          </a:p>
          <a:p>
            <a:r>
              <a:rPr lang="en-US" sz="2000" dirty="0"/>
              <a:t>Changes radiation balance and roughness</a:t>
            </a:r>
          </a:p>
          <a:p>
            <a:r>
              <a:rPr lang="en-US" sz="2000" dirty="0"/>
              <a:t>Vulnerability of plants to climate change: lots of evidence that spring is earlier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AF9FE-6DAE-B147-96CA-A123D62B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2607D0-3C36-2C4A-B46A-2E9D5AAB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7156"/>
            <a:ext cx="5668608" cy="42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9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3ED4-993D-C54E-BE9A-7F4953636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0"/>
            <a:ext cx="10515600" cy="1325563"/>
          </a:xfrm>
        </p:spPr>
        <p:txBody>
          <a:bodyPr/>
          <a:lstStyle/>
          <a:p>
            <a:r>
              <a:rPr lang="en-US" dirty="0"/>
              <a:t>National Phenology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B2DF-504F-D248-93AE-D54F5D527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957" y="6459409"/>
            <a:ext cx="4388708" cy="398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linkClick r:id="rId2"/>
              </a:rPr>
              <a:t>https://www.usanpn.org/news/spring</a:t>
            </a:r>
            <a:r>
              <a:rPr lang="en-US" sz="1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62E0C-70C4-7644-922B-E3F97B7A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43068B-F3FC-0649-BCE4-2E64E5F62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5" y="1067657"/>
            <a:ext cx="9838525" cy="52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95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76" y="18255"/>
            <a:ext cx="10515600" cy="1325563"/>
          </a:xfrm>
        </p:spPr>
        <p:txBody>
          <a:bodyPr/>
          <a:lstStyle/>
          <a:p>
            <a:r>
              <a:rPr lang="en-US" dirty="0"/>
              <a:t>Ways to represent phenology in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076" y="1343818"/>
            <a:ext cx="74161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1) Can be prescribed (i.e. an input) using satellite data</a:t>
            </a:r>
          </a:p>
          <a:p>
            <a:r>
              <a:rPr lang="en-US" sz="2000" dirty="0"/>
              <a:t>Phenological timeseries from satellite LAI or NDVI data; OR</a:t>
            </a:r>
          </a:p>
          <a:p>
            <a:r>
              <a:rPr lang="en-US" sz="2000" dirty="0"/>
              <a:t>Phenology dates: leaf out, leaf fall (start of season; end of season) derived from these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0793A-3BF1-E347-9003-1DE90CA2D77B}"/>
              </a:ext>
            </a:extLst>
          </p:cNvPr>
          <p:cNvSpPr txBox="1"/>
          <p:nvPr/>
        </p:nvSpPr>
        <p:spPr>
          <a:xfrm>
            <a:off x="6343135" y="6470413"/>
            <a:ext cx="45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NDVI: Normalized Difference Vegetation 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1229E0-75B5-5B47-8697-04EE3861C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724" y="3052120"/>
            <a:ext cx="1730784" cy="12614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BFB90A-6907-A14D-8C06-A6F9D086E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58" y="3052120"/>
            <a:ext cx="5714915" cy="3669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EA178F-10A6-1749-8075-7BB317077DF1}"/>
              </a:ext>
            </a:extLst>
          </p:cNvPr>
          <p:cNvSpPr txBox="1"/>
          <p:nvPr/>
        </p:nvSpPr>
        <p:spPr>
          <a:xfrm>
            <a:off x="7859507" y="4743124"/>
            <a:ext cx="36446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BUT not prognostic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i="1" dirty="0">
                <a:solidFill>
                  <a:srgbClr val="C00000"/>
                </a:solidFill>
              </a:rPr>
              <a:t>AND differences/uncertainties from different products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196D64-9015-9648-AAEC-5181BC9CD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4290" y="1072749"/>
            <a:ext cx="3964143" cy="18187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A3A60A-08B2-8346-AE43-334617BE2241}"/>
              </a:ext>
            </a:extLst>
          </p:cNvPr>
          <p:cNvSpPr txBox="1"/>
          <p:nvPr/>
        </p:nvSpPr>
        <p:spPr>
          <a:xfrm>
            <a:off x="9829800" y="2831869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5"/>
              </a:rPr>
              <a:t>https://lpdaac.usgs.gov/products/mcd15a3hv006/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8743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CA25-E4BD-ED49-824F-1D691A5E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79" y="83988"/>
            <a:ext cx="10515600" cy="1325563"/>
          </a:xfrm>
        </p:spPr>
        <p:txBody>
          <a:bodyPr/>
          <a:lstStyle/>
          <a:p>
            <a:r>
              <a:rPr lang="en-US" dirty="0"/>
              <a:t>Ways to represent phenology in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9E6CB-DC86-D540-B88D-DECA64C57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62" y="1545926"/>
            <a:ext cx="6111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2) Prognostic modeling</a:t>
            </a:r>
          </a:p>
          <a:p>
            <a:r>
              <a:rPr lang="en-US" sz="2000" dirty="0"/>
              <a:t>Predicted based on climate/growing conditions</a:t>
            </a:r>
          </a:p>
          <a:p>
            <a:r>
              <a:rPr lang="en-US" sz="2000" dirty="0"/>
              <a:t>Temperature and/or moisture and/or daylength or photoperiod thresholds for leaf onset and senescence</a:t>
            </a:r>
          </a:p>
          <a:p>
            <a:pPr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6"/>
                </a:solidFill>
              </a:rPr>
              <a:t>Differs across models </a:t>
            </a:r>
            <a:r>
              <a:rPr lang="en-US" sz="2000" i="1" dirty="0">
                <a:solidFill>
                  <a:schemeClr val="accent6"/>
                </a:solidFill>
                <a:sym typeface="Wingdings" pitchFamily="2" charset="2"/>
              </a:rPr>
              <a:t> causes uncertainty</a:t>
            </a:r>
            <a:r>
              <a:rPr lang="en-US" sz="2000" i="1" dirty="0">
                <a:solidFill>
                  <a:srgbClr val="FF0000"/>
                </a:solidFill>
              </a:rPr>
              <a:t>*</a:t>
            </a:r>
            <a:endParaRPr lang="en-US" sz="2000" i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5EB52-99C2-E141-9E2E-541328E69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F34AC-2BFA-9C4F-8DC9-8A53A5C1FE99}"/>
              </a:ext>
            </a:extLst>
          </p:cNvPr>
          <p:cNvSpPr txBox="1"/>
          <p:nvPr/>
        </p:nvSpPr>
        <p:spPr>
          <a:xfrm>
            <a:off x="10018955" y="6048573"/>
            <a:ext cx="2549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Richardson et al. (2012)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9D08B-C2B7-0644-BEE2-67CADABF90B7}"/>
              </a:ext>
            </a:extLst>
          </p:cNvPr>
          <p:cNvGrpSpPr/>
          <p:nvPr/>
        </p:nvGrpSpPr>
        <p:grpSpPr>
          <a:xfrm>
            <a:off x="1577191" y="3728895"/>
            <a:ext cx="8405009" cy="2810017"/>
            <a:chOff x="352237" y="3312486"/>
            <a:chExt cx="8405009" cy="28100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1D8B16-1D1D-7B47-A4AF-DD8CC7C64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0170" y="3372953"/>
              <a:ext cx="1437076" cy="27495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1FF7465-5855-6243-9E6A-2AEEBE9156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" t="33832" r="-60" b="32047"/>
            <a:stretch/>
          </p:blipFill>
          <p:spPr>
            <a:xfrm>
              <a:off x="352237" y="3312486"/>
              <a:ext cx="6835042" cy="2810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7557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1330</TotalTime>
  <Words>1846</Words>
  <Application>Microsoft Macintosh PowerPoint</Application>
  <PresentationFormat>Widescreen</PresentationFormat>
  <Paragraphs>252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Book</vt:lpstr>
      <vt:lpstr>Calibri</vt:lpstr>
      <vt:lpstr>Calibri Light</vt:lpstr>
      <vt:lpstr>Wingdings</vt:lpstr>
      <vt:lpstr>Office Theme</vt:lpstr>
      <vt:lpstr>G481/581 Terrestrial Ecosystem Modeling Vegetation Processes in TEMs</vt:lpstr>
      <vt:lpstr>Overview</vt:lpstr>
      <vt:lpstr>Plant Functional Types</vt:lpstr>
      <vt:lpstr>Leaf area index (LAI)</vt:lpstr>
      <vt:lpstr>PFT dependent leaf properties</vt:lpstr>
      <vt:lpstr>Phenology</vt:lpstr>
      <vt:lpstr>National Phenology Network</vt:lpstr>
      <vt:lpstr>Ways to represent phenology in models</vt:lpstr>
      <vt:lpstr>Ways to represent phenology in models</vt:lpstr>
      <vt:lpstr>Ways to represent phenology in models: leaf onset</vt:lpstr>
      <vt:lpstr>PowerPoint Presentation</vt:lpstr>
      <vt:lpstr>Ways to represent phenology in models: leaf onset</vt:lpstr>
      <vt:lpstr>Ways to represent phenology in models: leaf onset</vt:lpstr>
      <vt:lpstr>Ways to represent phenology in models: leaf senescence</vt:lpstr>
      <vt:lpstr>Ways to represent phenology in models</vt:lpstr>
      <vt:lpstr>Canopy structure and radiative transfer*</vt:lpstr>
      <vt:lpstr>Static vegetation simulations</vt:lpstr>
      <vt:lpstr>Static vegetation simulations</vt:lpstr>
      <vt:lpstr>Static vegetation simulations</vt:lpstr>
      <vt:lpstr>Static vegetation simulations</vt:lpstr>
      <vt:lpstr>Dynamic global vegetation model simulations</vt:lpstr>
      <vt:lpstr>Dynamic vegetation simulations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  <vt:lpstr>Vegetation demography models*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G440/540: Terrestrial Ecosystem Modeling</dc:title>
  <dc:creator>Microsoft Office User</dc:creator>
  <cp:lastModifiedBy>MacBean, Natasha Louise</cp:lastModifiedBy>
  <cp:revision>175</cp:revision>
  <dcterms:created xsi:type="dcterms:W3CDTF">2020-01-06T21:00:45Z</dcterms:created>
  <dcterms:modified xsi:type="dcterms:W3CDTF">2021-08-24T23:20:35Z</dcterms:modified>
</cp:coreProperties>
</file>